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1" r:id="rId1"/>
  </p:sldMasterIdLst>
  <p:sldIdLst>
    <p:sldId id="256" r:id="rId2"/>
    <p:sldId id="258" r:id="rId3"/>
    <p:sldId id="260" r:id="rId4"/>
    <p:sldId id="261" r:id="rId5"/>
    <p:sldId id="264" r:id="rId6"/>
    <p:sldId id="267" r:id="rId7"/>
    <p:sldId id="262" r:id="rId8"/>
    <p:sldId id="263" r:id="rId9"/>
    <p:sldId id="265" r:id="rId10"/>
    <p:sldId id="266" r:id="rId11"/>
    <p:sldId id="25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05A962D-3A6B-4CAA-A20B-31218F194492}">
          <p14:sldIdLst>
            <p14:sldId id="256"/>
            <p14:sldId id="258"/>
            <p14:sldId id="260"/>
            <p14:sldId id="261"/>
            <p14:sldId id="264"/>
            <p14:sldId id="267"/>
            <p14:sldId id="262"/>
            <p14:sldId id="263"/>
            <p14:sldId id="265"/>
            <p14:sldId id="266"/>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10"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khpreet Singh" userId="999c832497641a25" providerId="LiveId" clId="{3E5CA032-7F46-4661-9FDC-8A47952CC8F6}"/>
    <pc:docChg chg="modSld">
      <pc:chgData name="Sukhpreet Singh" userId="999c832497641a25" providerId="LiveId" clId="{3E5CA032-7F46-4661-9FDC-8A47952CC8F6}" dt="2024-11-13T11:09:18.160" v="4" actId="1076"/>
      <pc:docMkLst>
        <pc:docMk/>
      </pc:docMkLst>
      <pc:sldChg chg="modSp mod">
        <pc:chgData name="Sukhpreet Singh" userId="999c832497641a25" providerId="LiveId" clId="{3E5CA032-7F46-4661-9FDC-8A47952CC8F6}" dt="2024-11-13T10:45:40.340" v="0" actId="1076"/>
        <pc:sldMkLst>
          <pc:docMk/>
          <pc:sldMk cId="1433037853" sldId="261"/>
        </pc:sldMkLst>
        <pc:spChg chg="mod">
          <ac:chgData name="Sukhpreet Singh" userId="999c832497641a25" providerId="LiveId" clId="{3E5CA032-7F46-4661-9FDC-8A47952CC8F6}" dt="2024-11-13T10:45:40.340" v="0" actId="1076"/>
          <ac:spMkLst>
            <pc:docMk/>
            <pc:sldMk cId="1433037853" sldId="261"/>
            <ac:spMk id="4" creationId="{B2E52D73-1F56-CF96-A655-2C4240EF86DB}"/>
          </ac:spMkLst>
        </pc:spChg>
      </pc:sldChg>
      <pc:sldChg chg="modSp mod">
        <pc:chgData name="Sukhpreet Singh" userId="999c832497641a25" providerId="LiveId" clId="{3E5CA032-7F46-4661-9FDC-8A47952CC8F6}" dt="2024-11-13T11:06:42.797" v="3" actId="1076"/>
        <pc:sldMkLst>
          <pc:docMk/>
          <pc:sldMk cId="1787072119" sldId="265"/>
        </pc:sldMkLst>
        <pc:spChg chg="mod">
          <ac:chgData name="Sukhpreet Singh" userId="999c832497641a25" providerId="LiveId" clId="{3E5CA032-7F46-4661-9FDC-8A47952CC8F6}" dt="2024-11-13T11:06:42.797" v="3" actId="1076"/>
          <ac:spMkLst>
            <pc:docMk/>
            <pc:sldMk cId="1787072119" sldId="265"/>
            <ac:spMk id="2" creationId="{2E789B3E-C131-DB8A-09FC-23E544C13E1B}"/>
          </ac:spMkLst>
        </pc:spChg>
      </pc:sldChg>
      <pc:sldChg chg="modSp mod">
        <pc:chgData name="Sukhpreet Singh" userId="999c832497641a25" providerId="LiveId" clId="{3E5CA032-7F46-4661-9FDC-8A47952CC8F6}" dt="2024-11-13T11:09:18.160" v="4" actId="1076"/>
        <pc:sldMkLst>
          <pc:docMk/>
          <pc:sldMk cId="3292356012" sldId="266"/>
        </pc:sldMkLst>
        <pc:spChg chg="mod">
          <ac:chgData name="Sukhpreet Singh" userId="999c832497641a25" providerId="LiveId" clId="{3E5CA032-7F46-4661-9FDC-8A47952CC8F6}" dt="2024-11-13T11:09:18.160" v="4" actId="1076"/>
          <ac:spMkLst>
            <pc:docMk/>
            <pc:sldMk cId="3292356012" sldId="266"/>
            <ac:spMk id="2" creationId="{E84CBDE6-17D5-9193-7693-666ABE70B887}"/>
          </ac:spMkLst>
        </pc:spChg>
      </pc:sldChg>
      <pc:sldChg chg="modSp mod">
        <pc:chgData name="Sukhpreet Singh" userId="999c832497641a25" providerId="LiveId" clId="{3E5CA032-7F46-4661-9FDC-8A47952CC8F6}" dt="2024-11-13T10:52:52.870" v="2" actId="1076"/>
        <pc:sldMkLst>
          <pc:docMk/>
          <pc:sldMk cId="3063528626" sldId="267"/>
        </pc:sldMkLst>
        <pc:picChg chg="mod">
          <ac:chgData name="Sukhpreet Singh" userId="999c832497641a25" providerId="LiveId" clId="{3E5CA032-7F46-4661-9FDC-8A47952CC8F6}" dt="2024-11-13T10:52:52.870" v="2" actId="1076"/>
          <ac:picMkLst>
            <pc:docMk/>
            <pc:sldMk cId="3063528626" sldId="267"/>
            <ac:picMk id="7" creationId="{9094918F-C1CE-ADE0-48FA-ED4DABFA495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80A6B1-9700-4BC7-8982-B6A28E1E82C8}" type="datetimeFigureOut">
              <a:rPr lang="en-IN" smtClean="0"/>
              <a:t>31-08-2025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36625-3C81-48E1-8767-2DAB5D330EE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5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80A6B1-9700-4BC7-8982-B6A28E1E82C8}" type="datetimeFigureOut">
              <a:rPr lang="en-IN" smtClean="0"/>
              <a:t>31-08-2025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3284504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80A6B1-9700-4BC7-8982-B6A28E1E82C8}" type="datetimeFigureOut">
              <a:rPr lang="en-IN" smtClean="0"/>
              <a:t>31-08-2025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388651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80A6B1-9700-4BC7-8982-B6A28E1E82C8}" type="datetimeFigureOut">
              <a:rPr lang="en-IN" smtClean="0"/>
              <a:t>31-08-2025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3090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80A6B1-9700-4BC7-8982-B6A28E1E82C8}" type="datetimeFigureOut">
              <a:rPr lang="en-IN" smtClean="0"/>
              <a:t>31-08-2025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36625-3C81-48E1-8767-2DAB5D330EE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75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80A6B1-9700-4BC7-8982-B6A28E1E82C8}" type="datetimeFigureOut">
              <a:rPr lang="en-IN" smtClean="0"/>
              <a:t>31-08-2025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365530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80A6B1-9700-4BC7-8982-B6A28E1E82C8}" type="datetimeFigureOut">
              <a:rPr lang="en-IN" smtClean="0"/>
              <a:t>31-08-2025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3502642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80A6B1-9700-4BC7-8982-B6A28E1E82C8}" type="datetimeFigureOut">
              <a:rPr lang="en-IN" smtClean="0"/>
              <a:t>31-08-2025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123014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C80A6B1-9700-4BC7-8982-B6A28E1E82C8}" type="datetimeFigureOut">
              <a:rPr lang="en-IN" smtClean="0"/>
              <a:t>31-08-2025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206206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C80A6B1-9700-4BC7-8982-B6A28E1E82C8}" type="datetimeFigureOut">
              <a:rPr lang="en-IN" smtClean="0"/>
              <a:t>31-08-2025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436625-3C81-48E1-8767-2DAB5D330EE2}" type="slidenum">
              <a:rPr lang="en-IN" smtClean="0"/>
              <a:t>‹#›</a:t>
            </a:fld>
            <a:endParaRPr lang="en-IN"/>
          </a:p>
        </p:txBody>
      </p:sp>
    </p:spTree>
    <p:extLst>
      <p:ext uri="{BB962C8B-B14F-4D97-AF65-F5344CB8AC3E}">
        <p14:creationId xmlns:p14="http://schemas.microsoft.com/office/powerpoint/2010/main" val="120869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80A6B1-9700-4BC7-8982-B6A28E1E82C8}" type="datetimeFigureOut">
              <a:rPr lang="en-IN" smtClean="0"/>
              <a:t>31-08-2025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436625-3C81-48E1-8767-2DAB5D330EE2}" type="slidenum">
              <a:rPr lang="en-IN" smtClean="0"/>
              <a:t>‹#›</a:t>
            </a:fld>
            <a:endParaRPr lang="en-IN"/>
          </a:p>
        </p:txBody>
      </p:sp>
    </p:spTree>
    <p:extLst>
      <p:ext uri="{BB962C8B-B14F-4D97-AF65-F5344CB8AC3E}">
        <p14:creationId xmlns:p14="http://schemas.microsoft.com/office/powerpoint/2010/main" val="139164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C80A6B1-9700-4BC7-8982-B6A28E1E82C8}" type="datetimeFigureOut">
              <a:rPr lang="en-IN" smtClean="0"/>
              <a:t>31-08-2025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C436625-3C81-48E1-8767-2DAB5D330EE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9777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crop-prediction.glitch.m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08E79B3-EEF1-B9BA-7F89-942096046CFF}"/>
              </a:ext>
            </a:extLst>
          </p:cNvPr>
          <p:cNvSpPr>
            <a:spLocks noGrp="1"/>
          </p:cNvSpPr>
          <p:nvPr>
            <p:ph type="body" idx="4294967295"/>
          </p:nvPr>
        </p:nvSpPr>
        <p:spPr>
          <a:xfrm>
            <a:off x="277792" y="4452937"/>
            <a:ext cx="11914208" cy="1727943"/>
          </a:xfrm>
        </p:spPr>
        <p:txBody>
          <a:bodyPr>
            <a:normAutofit/>
          </a:bodyPr>
          <a:lstStyle/>
          <a:p>
            <a:r>
              <a:rPr lang="en-IN" sz="2800" b="1" dirty="0"/>
              <a:t>    SUBMITTED BY:</a:t>
            </a:r>
          </a:p>
          <a:p>
            <a:r>
              <a:rPr lang="en-IN" dirty="0"/>
              <a:t>         </a:t>
            </a:r>
            <a:r>
              <a:rPr lang="en-IN" b="1" dirty="0"/>
              <a:t>Sukhpreet Singh </a:t>
            </a:r>
          </a:p>
          <a:p>
            <a:r>
              <a:rPr lang="en-IN" b="1" dirty="0"/>
              <a:t>         Roll number- 12201205</a:t>
            </a:r>
          </a:p>
          <a:p>
            <a:endParaRPr lang="en-IN" dirty="0"/>
          </a:p>
          <a:p>
            <a:endParaRPr lang="en-IN" dirty="0"/>
          </a:p>
        </p:txBody>
      </p:sp>
      <p:sp>
        <p:nvSpPr>
          <p:cNvPr id="4" name="Title 3">
            <a:extLst>
              <a:ext uri="{FF2B5EF4-FFF2-40B4-BE49-F238E27FC236}">
                <a16:creationId xmlns:a16="http://schemas.microsoft.com/office/drawing/2014/main" id="{669AD88C-F8FB-6E8D-18EB-61DBB92AF69A}"/>
              </a:ext>
            </a:extLst>
          </p:cNvPr>
          <p:cNvSpPr>
            <a:spLocks noGrp="1"/>
          </p:cNvSpPr>
          <p:nvPr>
            <p:ph type="title" idx="4294967295"/>
          </p:nvPr>
        </p:nvSpPr>
        <p:spPr>
          <a:xfrm>
            <a:off x="-115747" y="758826"/>
            <a:ext cx="12307747" cy="2887200"/>
          </a:xfrm>
        </p:spPr>
        <p:txBody>
          <a:bodyPr>
            <a:normAutofit/>
          </a:bodyPr>
          <a:lstStyle/>
          <a:p>
            <a:r>
              <a:rPr lang="en-IN" sz="6600" dirty="0"/>
              <a:t>                </a:t>
            </a:r>
            <a:r>
              <a:rPr lang="en-IN" sz="7300" b="1" dirty="0"/>
              <a:t>CROP PREDICTION</a:t>
            </a:r>
            <a:br>
              <a:rPr lang="en-IN" sz="6600" dirty="0"/>
            </a:br>
            <a:r>
              <a:rPr lang="en-IN" dirty="0"/>
              <a:t>                              </a:t>
            </a:r>
            <a:r>
              <a:rPr lang="en-IN" sz="3100" b="1" dirty="0"/>
              <a:t>USING MACHINE LEARNING</a:t>
            </a:r>
            <a:br>
              <a:rPr lang="en-IN" dirty="0"/>
            </a:br>
            <a:endParaRPr lang="en-IN" dirty="0"/>
          </a:p>
        </p:txBody>
      </p:sp>
    </p:spTree>
    <p:extLst>
      <p:ext uri="{BB962C8B-B14F-4D97-AF65-F5344CB8AC3E}">
        <p14:creationId xmlns:p14="http://schemas.microsoft.com/office/powerpoint/2010/main" val="1915794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BDE6-17D5-9193-7693-666ABE70B887}"/>
              </a:ext>
            </a:extLst>
          </p:cNvPr>
          <p:cNvSpPr>
            <a:spLocks noGrp="1"/>
          </p:cNvSpPr>
          <p:nvPr>
            <p:ph type="title"/>
          </p:nvPr>
        </p:nvSpPr>
        <p:spPr>
          <a:xfrm>
            <a:off x="872691" y="263527"/>
            <a:ext cx="10058400" cy="1450757"/>
          </a:xfrm>
        </p:spPr>
        <p:txBody>
          <a:bodyPr/>
          <a:lstStyle/>
          <a:p>
            <a:r>
              <a:rPr lang="en-IN" b="1" dirty="0"/>
              <a:t>Future scope</a:t>
            </a:r>
          </a:p>
        </p:txBody>
      </p:sp>
      <p:sp>
        <p:nvSpPr>
          <p:cNvPr id="3" name="Content Placeholder 2">
            <a:extLst>
              <a:ext uri="{FF2B5EF4-FFF2-40B4-BE49-F238E27FC236}">
                <a16:creationId xmlns:a16="http://schemas.microsoft.com/office/drawing/2014/main" id="{F4028994-D7AA-57DD-6B62-69D7A737577A}"/>
              </a:ext>
            </a:extLst>
          </p:cNvPr>
          <p:cNvSpPr>
            <a:spLocks noGrp="1"/>
          </p:cNvSpPr>
          <p:nvPr>
            <p:ph idx="1"/>
          </p:nvPr>
        </p:nvSpPr>
        <p:spPr/>
        <p:txBody>
          <a:bodyPr/>
          <a:lstStyle/>
          <a:p>
            <a:pPr algn="just">
              <a:lnSpc>
                <a:spcPct val="150000"/>
              </a:lnSpc>
            </a:pPr>
            <a:endParaRPr lang="en-US" sz="1800" dirty="0">
              <a:solidFill>
                <a:srgbClr val="000000"/>
              </a:solidFill>
              <a:latin typeface="Aptos" panose="020B0004020202020204" pitchFamily="34" charset="0"/>
              <a:ea typeface="Times New Roman" panose="02020603050405020304" pitchFamily="18" charset="0"/>
            </a:endParaRPr>
          </a:p>
          <a:p>
            <a:pPr algn="just">
              <a:lnSpc>
                <a:spcPct val="150000"/>
              </a:lnSpc>
            </a:pPr>
            <a:r>
              <a:rPr lang="en-US" sz="1800" dirty="0">
                <a:solidFill>
                  <a:srgbClr val="000000"/>
                </a:solidFill>
                <a:latin typeface="Aptos" panose="020B0004020202020204" pitchFamily="34" charset="0"/>
                <a:ea typeface="Times New Roman" panose="02020603050405020304" pitchFamily="18" charset="0"/>
              </a:rPr>
              <a:t>T</a:t>
            </a:r>
            <a:r>
              <a:rPr lang="en-US" sz="1800" dirty="0">
                <a:solidFill>
                  <a:srgbClr val="000000"/>
                </a:solidFill>
                <a:effectLst/>
                <a:latin typeface="Aptos" panose="020B0004020202020204" pitchFamily="34" charset="0"/>
                <a:ea typeface="Times New Roman" panose="02020603050405020304" pitchFamily="18" charset="0"/>
              </a:rPr>
              <a:t>he future scope of the crop prediction project encompasses a wide range of</a:t>
            </a:r>
            <a:r>
              <a:rPr lang="en-US" sz="1800" spc="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applications,</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including</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accuracy</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improvements,</a:t>
            </a:r>
            <a:r>
              <a:rPr lang="en-US" sz="1800" spc="-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expansion</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to</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different crops</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and</a:t>
            </a:r>
            <a:r>
              <a:rPr lang="en-US" sz="1800" spc="-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regions,</a:t>
            </a:r>
            <a:r>
              <a:rPr lang="en-US" sz="1800" spc="-10"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early</a:t>
            </a:r>
            <a:r>
              <a:rPr lang="en-US" sz="1800" spc="-28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warning systems, and support for sustainable agricultural practices. By leveraging technology,</a:t>
            </a:r>
            <a:r>
              <a:rPr lang="en-US" sz="1800" spc="-28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collaboration, and real-time data, the project aims to benefit farmers, policymakers, and the</a:t>
            </a:r>
            <a:r>
              <a:rPr lang="en-US" sz="1800" spc="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agricultural</a:t>
            </a:r>
            <a:r>
              <a:rPr lang="en-US" sz="1800" spc="-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sector as a</a:t>
            </a:r>
            <a:r>
              <a:rPr lang="en-US" sz="1800" spc="5" dirty="0">
                <a:solidFill>
                  <a:srgbClr val="000000"/>
                </a:solidFill>
                <a:effectLst/>
                <a:latin typeface="Aptos" panose="020B0004020202020204" pitchFamily="34" charset="0"/>
                <a:ea typeface="Times New Roman" panose="02020603050405020304" pitchFamily="18" charset="0"/>
              </a:rPr>
              <a:t> </a:t>
            </a:r>
            <a:r>
              <a:rPr lang="en-US" sz="1800" dirty="0">
                <a:solidFill>
                  <a:srgbClr val="000000"/>
                </a:solidFill>
                <a:effectLst/>
                <a:latin typeface="Aptos" panose="020B0004020202020204" pitchFamily="34" charset="0"/>
                <a:ea typeface="Times New Roman" panose="02020603050405020304" pitchFamily="18" charset="0"/>
              </a:rPr>
              <a:t>whole.</a:t>
            </a:r>
            <a:endParaRPr lang="en-IN" sz="1800" dirty="0">
              <a:effectLst/>
              <a:latin typeface="Aptos" panose="020B0004020202020204" pitchFamily="34" charset="0"/>
              <a:ea typeface="Times New Roman" panose="02020603050405020304" pitchFamily="18" charset="0"/>
            </a:endParaRPr>
          </a:p>
          <a:p>
            <a:pPr algn="just"/>
            <a:r>
              <a:rPr lang="en-US" sz="1800" dirty="0">
                <a:solidFill>
                  <a:srgbClr val="000000"/>
                </a:solidFill>
                <a:effectLst/>
                <a:latin typeface="Aptos" panose="020B0004020202020204" pitchFamily="34" charset="0"/>
                <a:ea typeface="Times New Roman" panose="02020603050405020304" pitchFamily="18" charset="0"/>
              </a:rPr>
              <a:t> </a:t>
            </a:r>
            <a:endParaRPr lang="en-IN" sz="1800" dirty="0">
              <a:effectLst/>
              <a:latin typeface="Aptos" panose="020B0004020202020204"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9235601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D2CE-730E-65F2-099A-602AA703709C}"/>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58F73266-432E-036F-B318-758D964797E1}"/>
              </a:ext>
            </a:extLst>
          </p:cNvPr>
          <p:cNvSpPr>
            <a:spLocks noGrp="1"/>
          </p:cNvSpPr>
          <p:nvPr>
            <p:ph idx="1"/>
          </p:nvPr>
        </p:nvSpPr>
        <p:spPr>
          <a:xfrm>
            <a:off x="5521960" y="2540000"/>
            <a:ext cx="6492240" cy="1615440"/>
          </a:xfrm>
        </p:spPr>
        <p:txBody>
          <a:bodyPr>
            <a:normAutofit/>
          </a:bodyPr>
          <a:lstStyle/>
          <a:p>
            <a:r>
              <a:rPr lang="en-IN" dirty="0"/>
              <a:t>   </a:t>
            </a:r>
            <a:r>
              <a:rPr lang="en-IN" sz="8800" b="1" dirty="0"/>
              <a:t>THANK YOU</a:t>
            </a:r>
          </a:p>
        </p:txBody>
      </p:sp>
    </p:spTree>
    <p:extLst>
      <p:ext uri="{BB962C8B-B14F-4D97-AF65-F5344CB8AC3E}">
        <p14:creationId xmlns:p14="http://schemas.microsoft.com/office/powerpoint/2010/main" val="1704775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F2446-7E5F-70AA-5B0C-73849301DE9B}"/>
              </a:ext>
            </a:extLst>
          </p:cNvPr>
          <p:cNvSpPr>
            <a:spLocks noGrp="1"/>
          </p:cNvSpPr>
          <p:nvPr>
            <p:ph type="title" idx="4294967295"/>
          </p:nvPr>
        </p:nvSpPr>
        <p:spPr>
          <a:xfrm>
            <a:off x="0" y="215900"/>
            <a:ext cx="9410700" cy="871538"/>
          </a:xfrm>
        </p:spPr>
        <p:txBody>
          <a:bodyPr>
            <a:normAutofit fontScale="90000"/>
          </a:bodyPr>
          <a:lstStyle/>
          <a:p>
            <a:r>
              <a:rPr lang="en-IN" sz="4900" dirty="0"/>
              <a:t>   </a:t>
            </a:r>
            <a:r>
              <a:rPr lang="en-IN" sz="4900" b="1" dirty="0"/>
              <a:t>INTRODUCTION</a:t>
            </a:r>
            <a:br>
              <a:rPr lang="en-IN" sz="4900" dirty="0"/>
            </a:br>
            <a:endParaRPr lang="en-IN" sz="1800" dirty="0"/>
          </a:p>
        </p:txBody>
      </p:sp>
      <p:sp>
        <p:nvSpPr>
          <p:cNvPr id="7" name="TextBox 6">
            <a:extLst>
              <a:ext uri="{FF2B5EF4-FFF2-40B4-BE49-F238E27FC236}">
                <a16:creationId xmlns:a16="http://schemas.microsoft.com/office/drawing/2014/main" id="{0CA66403-7470-0949-0E37-598E3CB1E671}"/>
              </a:ext>
            </a:extLst>
          </p:cNvPr>
          <p:cNvSpPr txBox="1"/>
          <p:nvPr/>
        </p:nvSpPr>
        <p:spPr>
          <a:xfrm>
            <a:off x="255639" y="1294577"/>
            <a:ext cx="11165030" cy="2585323"/>
          </a:xfrm>
          <a:prstGeom prst="rect">
            <a:avLst/>
          </a:prstGeom>
          <a:noFill/>
        </p:spPr>
        <p:txBody>
          <a:bodyPr wrap="square">
            <a:spAutoFit/>
          </a:bodyPr>
          <a:lstStyle/>
          <a:p>
            <a:pPr algn="just"/>
            <a:r>
              <a:rPr lang="en-US" dirty="0">
                <a:latin typeface="Aptos" panose="020B0004020202020204" pitchFamily="34" charset="0"/>
                <a:cs typeface="Arial" panose="020B0604020202020204" pitchFamily="34" charset="0"/>
              </a:rPr>
              <a:t>Agriculture is a vital occupation in India, essential for the country's development, with over 60% of the land used to meet the needs of 1.3 billion people. Adopting new agricultural technologies is crucial for farmer profitability. Traditionally, crop and yield predictions were based on farmers' experience and trends, often neglecting soil nutrient content, leading to reduced yields and soil pollution. Farmers tend to choose crops based on prior trends or those grown in neighboring regions, often lacking knowledge about essential soil nutrients like nitrogen, phosphorus, and potassium. To address these issues, we designed a machine learning system to enhance agricultural practices. Machine learning, a part of artificial intelligence, leverages big data and high-performance computing to improve data-intensive agricultural processes, leading to better outcomes for farmers.</a:t>
            </a:r>
          </a:p>
        </p:txBody>
      </p:sp>
      <p:sp>
        <p:nvSpPr>
          <p:cNvPr id="10" name="TextBox 9">
            <a:extLst>
              <a:ext uri="{FF2B5EF4-FFF2-40B4-BE49-F238E27FC236}">
                <a16:creationId xmlns:a16="http://schemas.microsoft.com/office/drawing/2014/main" id="{B496B70A-9E75-7FFE-D903-A8E534F2E067}"/>
              </a:ext>
            </a:extLst>
          </p:cNvPr>
          <p:cNvSpPr txBox="1"/>
          <p:nvPr/>
        </p:nvSpPr>
        <p:spPr>
          <a:xfrm>
            <a:off x="255639" y="4247534"/>
            <a:ext cx="11286328" cy="1200329"/>
          </a:xfrm>
          <a:prstGeom prst="rect">
            <a:avLst/>
          </a:prstGeom>
          <a:noFill/>
        </p:spPr>
        <p:txBody>
          <a:bodyPr wrap="square">
            <a:spAutoFit/>
          </a:bodyPr>
          <a:lstStyle/>
          <a:p>
            <a:pPr algn="just"/>
            <a:r>
              <a:rPr lang="en-GB" b="1" u="sng" dirty="0"/>
              <a:t>scope of the project</a:t>
            </a:r>
            <a:r>
              <a:rPr lang="en-GB" b="1" dirty="0"/>
              <a:t>: </a:t>
            </a:r>
            <a:r>
              <a:rPr lang="en-GB" dirty="0">
                <a:latin typeface="Aptos" panose="020B0004020202020204" pitchFamily="34" charset="0"/>
              </a:rPr>
              <a:t>The scope of the project involves collecting and preprocessing diverse sets of data, including satellite imagery, weather patterns, soil quality, historical crop yields, and other relevant information. By </a:t>
            </a:r>
            <a:r>
              <a:rPr lang="en-GB" dirty="0" err="1">
                <a:latin typeface="Aptos" panose="020B0004020202020204" pitchFamily="34" charset="0"/>
              </a:rPr>
              <a:t>analyzing</a:t>
            </a:r>
            <a:r>
              <a:rPr lang="en-GB" dirty="0">
                <a:latin typeface="Aptos" panose="020B0004020202020204" pitchFamily="34" charset="0"/>
              </a:rPr>
              <a:t> these datasets and using machine learning techniques, the project seeks to create models that can make reliable predictions about the future performance of crops in a particular region</a:t>
            </a:r>
            <a:endParaRPr lang="en-IN" dirty="0">
              <a:latin typeface="Aptos" panose="020B0004020202020204" pitchFamily="34" charset="0"/>
            </a:endParaRPr>
          </a:p>
        </p:txBody>
      </p:sp>
    </p:spTree>
    <p:extLst>
      <p:ext uri="{BB962C8B-B14F-4D97-AF65-F5344CB8AC3E}">
        <p14:creationId xmlns:p14="http://schemas.microsoft.com/office/powerpoint/2010/main" val="3681083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55BF-386A-2E1F-4976-3F8E769DF546}"/>
              </a:ext>
            </a:extLst>
          </p:cNvPr>
          <p:cNvSpPr>
            <a:spLocks noGrp="1"/>
          </p:cNvSpPr>
          <p:nvPr>
            <p:ph type="title" idx="4294967295"/>
          </p:nvPr>
        </p:nvSpPr>
        <p:spPr>
          <a:xfrm>
            <a:off x="0" y="0"/>
            <a:ext cx="9404350" cy="1400175"/>
          </a:xfrm>
        </p:spPr>
        <p:txBody>
          <a:bodyPr/>
          <a:lstStyle/>
          <a:p>
            <a:br>
              <a:rPr lang="en-US" sz="2400" dirty="0">
                <a:latin typeface="Arial" panose="020B0604020202020204" pitchFamily="34" charset="0"/>
                <a:cs typeface="Arial" panose="020B0604020202020204" pitchFamily="34" charset="0"/>
              </a:rPr>
            </a:br>
            <a:r>
              <a:rPr lang="en-GB" sz="2400" dirty="0"/>
              <a:t>                                                                                                                                                                                              </a:t>
            </a:r>
            <a:br>
              <a:rPr lang="en-GB" sz="2400" dirty="0"/>
            </a:br>
            <a:endParaRPr lang="en-IN" sz="2400" dirty="0"/>
          </a:p>
        </p:txBody>
      </p:sp>
      <p:sp>
        <p:nvSpPr>
          <p:cNvPr id="4" name="TextBox 3">
            <a:extLst>
              <a:ext uri="{FF2B5EF4-FFF2-40B4-BE49-F238E27FC236}">
                <a16:creationId xmlns:a16="http://schemas.microsoft.com/office/drawing/2014/main" id="{1C2DCAE7-E6F0-40AE-FD4C-D00BB2C6B6D2}"/>
              </a:ext>
            </a:extLst>
          </p:cNvPr>
          <p:cNvSpPr txBox="1"/>
          <p:nvPr/>
        </p:nvSpPr>
        <p:spPr>
          <a:xfrm>
            <a:off x="768350" y="330414"/>
            <a:ext cx="8636000" cy="5509200"/>
          </a:xfrm>
          <a:prstGeom prst="rect">
            <a:avLst/>
          </a:prstGeom>
          <a:noFill/>
        </p:spPr>
        <p:txBody>
          <a:bodyPr wrap="square">
            <a:spAutoFit/>
          </a:bodyPr>
          <a:lstStyle/>
          <a:p>
            <a:r>
              <a:rPr lang="en-US" sz="2800" b="1" dirty="0">
                <a:latin typeface="Aptos" panose="020B0004020202020204" pitchFamily="34" charset="0"/>
              </a:rPr>
              <a:t>Benefits of accurate crop prediction include: </a:t>
            </a:r>
          </a:p>
          <a:p>
            <a:endParaRPr lang="en-US" dirty="0"/>
          </a:p>
          <a:p>
            <a:pPr algn="just"/>
            <a:r>
              <a:rPr lang="en-US" dirty="0">
                <a:latin typeface="Aptos" panose="020B0004020202020204" pitchFamily="34" charset="0"/>
              </a:rPr>
              <a:t>●</a:t>
            </a:r>
            <a:r>
              <a:rPr lang="en-US" dirty="0"/>
              <a:t> </a:t>
            </a:r>
            <a:r>
              <a:rPr lang="en-US" dirty="0">
                <a:latin typeface="Aptos" panose="020B0004020202020204" pitchFamily="34" charset="0"/>
              </a:rPr>
              <a:t>Improved Resource Management: Farmers can optimize the use of resources such as water, fertilizers, and pesticides based on recommended crops, leading to cost savings and reduced environmental impact.</a:t>
            </a:r>
          </a:p>
          <a:p>
            <a:pPr algn="just"/>
            <a:endParaRPr lang="en-US" dirty="0">
              <a:latin typeface="Aptos" panose="020B0004020202020204" pitchFamily="34" charset="0"/>
            </a:endParaRPr>
          </a:p>
          <a:p>
            <a:pPr algn="just"/>
            <a:endParaRPr lang="en-US" dirty="0">
              <a:latin typeface="Aptos" panose="020B0004020202020204" pitchFamily="34" charset="0"/>
            </a:endParaRPr>
          </a:p>
          <a:p>
            <a:pPr algn="just"/>
            <a:r>
              <a:rPr lang="en-US" dirty="0">
                <a:latin typeface="Aptos" panose="020B0004020202020204" pitchFamily="34" charset="0"/>
              </a:rPr>
              <a:t> ● Mitigating Food Shortages: Governments and organizations can use crop prediction to identify regions at risk of food shortages and take proactive measures to address potential food security challenges. </a:t>
            </a:r>
          </a:p>
          <a:p>
            <a:pPr algn="just"/>
            <a:endParaRPr lang="en-US" dirty="0">
              <a:latin typeface="Aptos" panose="020B0004020202020204" pitchFamily="34" charset="0"/>
            </a:endParaRPr>
          </a:p>
          <a:p>
            <a:pPr algn="just"/>
            <a:endParaRPr lang="en-US" dirty="0">
              <a:latin typeface="Aptos" panose="020B0004020202020204" pitchFamily="34" charset="0"/>
            </a:endParaRPr>
          </a:p>
          <a:p>
            <a:pPr algn="just"/>
            <a:r>
              <a:rPr lang="en-US" dirty="0">
                <a:latin typeface="Aptos" panose="020B0004020202020204" pitchFamily="34" charset="0"/>
              </a:rPr>
              <a:t>● Risk Management for Farmers: Knowing the best crops to plant in advance helps farmers manage financial risks and plan for market fluctuations. </a:t>
            </a:r>
          </a:p>
          <a:p>
            <a:pPr algn="just"/>
            <a:endParaRPr lang="en-US" dirty="0">
              <a:latin typeface="Aptos" panose="020B0004020202020204" pitchFamily="34" charset="0"/>
            </a:endParaRPr>
          </a:p>
          <a:p>
            <a:pPr algn="just"/>
            <a:endParaRPr lang="en-US" dirty="0">
              <a:latin typeface="Aptos" panose="020B0004020202020204" pitchFamily="34" charset="0"/>
            </a:endParaRPr>
          </a:p>
          <a:p>
            <a:pPr algn="just"/>
            <a:r>
              <a:rPr lang="en-US" dirty="0">
                <a:latin typeface="Aptos" panose="020B0004020202020204" pitchFamily="34" charset="0"/>
              </a:rPr>
              <a:t>● Sustainable Agriculture: By recommending crops that are well-suited to the soil’s nutrient content, agricultural practices can be more sustainable, minimizing waste and environmental damage</a:t>
            </a:r>
            <a:r>
              <a:rPr lang="en-US" dirty="0"/>
              <a:t>. </a:t>
            </a:r>
            <a:endParaRPr lang="en-IN" dirty="0"/>
          </a:p>
        </p:txBody>
      </p:sp>
    </p:spTree>
    <p:extLst>
      <p:ext uri="{BB962C8B-B14F-4D97-AF65-F5344CB8AC3E}">
        <p14:creationId xmlns:p14="http://schemas.microsoft.com/office/powerpoint/2010/main" val="2458360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1FE2C-8319-FC04-FE63-4D01D63A17AA}"/>
              </a:ext>
            </a:extLst>
          </p:cNvPr>
          <p:cNvSpPr>
            <a:spLocks noGrp="1"/>
          </p:cNvSpPr>
          <p:nvPr>
            <p:ph type="title" idx="4294967295"/>
          </p:nvPr>
        </p:nvSpPr>
        <p:spPr>
          <a:xfrm>
            <a:off x="2133600" y="711200"/>
            <a:ext cx="10058400" cy="619125"/>
          </a:xfrm>
        </p:spPr>
        <p:txBody>
          <a:bodyPr>
            <a:normAutofit fontScale="90000"/>
          </a:bodyPr>
          <a:lstStyle/>
          <a:p>
            <a:r>
              <a:rPr lang="en-IN" sz="3100" b="1" dirty="0">
                <a:latin typeface="Aptos" panose="020B0004020202020204" pitchFamily="34" charset="0"/>
              </a:rPr>
              <a:t>Dataset</a:t>
            </a:r>
            <a:br>
              <a:rPr lang="en-IN" dirty="0"/>
            </a:br>
            <a:endParaRPr lang="en-IN" dirty="0"/>
          </a:p>
        </p:txBody>
      </p:sp>
      <p:sp>
        <p:nvSpPr>
          <p:cNvPr id="4" name="TextBox 3">
            <a:extLst>
              <a:ext uri="{FF2B5EF4-FFF2-40B4-BE49-F238E27FC236}">
                <a16:creationId xmlns:a16="http://schemas.microsoft.com/office/drawing/2014/main" id="{B2E52D73-1F56-CF96-A655-2C4240EF86DB}"/>
              </a:ext>
            </a:extLst>
          </p:cNvPr>
          <p:cNvSpPr txBox="1"/>
          <p:nvPr/>
        </p:nvSpPr>
        <p:spPr>
          <a:xfrm>
            <a:off x="160420" y="877814"/>
            <a:ext cx="11419447" cy="5664628"/>
          </a:xfrm>
          <a:prstGeom prst="rect">
            <a:avLst/>
          </a:prstGeom>
          <a:noFill/>
        </p:spPr>
        <p:txBody>
          <a:bodyPr wrap="square">
            <a:spAutoFit/>
          </a:bodyPr>
          <a:lstStyle/>
          <a:p>
            <a:pPr algn="just"/>
            <a:r>
              <a:rPr lang="en-US" dirty="0">
                <a:latin typeface="Aptos" panose="020B0004020202020204" pitchFamily="34" charset="0"/>
              </a:rPr>
              <a:t>The dataset used in this project contains various features related to soil and environmental conditions:</a:t>
            </a:r>
          </a:p>
          <a:p>
            <a:pPr marL="0" lvl="0" indent="0" algn="just" rtl="0">
              <a:lnSpc>
                <a:spcPct val="95000"/>
              </a:lnSpc>
              <a:spcBef>
                <a:spcPts val="1200"/>
              </a:spcBef>
              <a:spcAft>
                <a:spcPts val="0"/>
              </a:spcAft>
              <a:buSzPts val="275"/>
              <a:buNone/>
            </a:pPr>
            <a:r>
              <a:rPr lang="en-US" sz="2200" b="1" u="sng" dirty="0">
                <a:latin typeface="Aptos" panose="020B0004020202020204" pitchFamily="34" charset="0"/>
              </a:rPr>
              <a:t>&gt;N </a:t>
            </a:r>
            <a:r>
              <a:rPr lang="en-US" sz="2800" dirty="0">
                <a:latin typeface="Aptos" panose="020B0004020202020204" pitchFamily="34" charset="0"/>
              </a:rPr>
              <a:t>:</a:t>
            </a:r>
            <a:r>
              <a:rPr lang="en-US" sz="2000" dirty="0">
                <a:latin typeface="Aptos" panose="020B0004020202020204" pitchFamily="34" charset="0"/>
              </a:rPr>
              <a:t>Nitrogen value present in a soil.</a:t>
            </a:r>
          </a:p>
          <a:p>
            <a:pPr marL="0" lvl="0" indent="0" algn="just" rtl="0">
              <a:lnSpc>
                <a:spcPct val="95000"/>
              </a:lnSpc>
              <a:spcBef>
                <a:spcPts val="1200"/>
              </a:spcBef>
              <a:spcAft>
                <a:spcPts val="0"/>
              </a:spcAft>
              <a:buSzPts val="275"/>
              <a:buNone/>
            </a:pPr>
            <a:r>
              <a:rPr lang="en-US" sz="2200" b="1" u="sng" dirty="0">
                <a:latin typeface="Aptos" panose="020B0004020202020204" pitchFamily="34" charset="0"/>
              </a:rPr>
              <a:t>&gt;P</a:t>
            </a:r>
            <a:r>
              <a:rPr lang="en-US" sz="2000" b="1" u="sng" dirty="0">
                <a:latin typeface="Aptos" panose="020B0004020202020204" pitchFamily="34" charset="0"/>
              </a:rPr>
              <a:t>: </a:t>
            </a:r>
            <a:r>
              <a:rPr lang="en-US" dirty="0">
                <a:latin typeface="Aptos" panose="020B0004020202020204" pitchFamily="34" charset="0"/>
              </a:rPr>
              <a:t>Phosphorus content in the soil.</a:t>
            </a:r>
          </a:p>
          <a:p>
            <a:pPr marL="0" lvl="0" indent="0" algn="just" rtl="0">
              <a:lnSpc>
                <a:spcPct val="95000"/>
              </a:lnSpc>
              <a:spcBef>
                <a:spcPts val="1200"/>
              </a:spcBef>
              <a:spcAft>
                <a:spcPts val="0"/>
              </a:spcAft>
              <a:buSzPts val="275"/>
              <a:buNone/>
            </a:pPr>
            <a:r>
              <a:rPr lang="en-US" sz="2200" b="1" u="sng" dirty="0">
                <a:latin typeface="Aptos" panose="020B0004020202020204" pitchFamily="34" charset="0"/>
              </a:rPr>
              <a:t>&gt;k</a:t>
            </a:r>
            <a:r>
              <a:rPr lang="en-US" sz="2800" b="1" u="sng" dirty="0">
                <a:latin typeface="Aptos" panose="020B0004020202020204" pitchFamily="34" charset="0"/>
              </a:rPr>
              <a:t>:</a:t>
            </a:r>
            <a:r>
              <a:rPr lang="en-US" sz="1800" dirty="0">
                <a:latin typeface="Aptos" panose="020B0004020202020204" pitchFamily="34" charset="0"/>
              </a:rPr>
              <a:t> </a:t>
            </a:r>
            <a:r>
              <a:rPr lang="en-US" dirty="0">
                <a:latin typeface="Aptos" panose="020B0004020202020204" pitchFamily="34" charset="0"/>
              </a:rPr>
              <a:t>: Potassium content in the soil.</a:t>
            </a:r>
            <a:endParaRPr lang="en-US" sz="1800" dirty="0">
              <a:latin typeface="Aptos" panose="020B0004020202020204" pitchFamily="34" charset="0"/>
            </a:endParaRPr>
          </a:p>
          <a:p>
            <a:pPr marL="0" lvl="0" indent="0" algn="just" rtl="0">
              <a:lnSpc>
                <a:spcPct val="95000"/>
              </a:lnSpc>
              <a:spcBef>
                <a:spcPts val="1200"/>
              </a:spcBef>
              <a:spcAft>
                <a:spcPts val="0"/>
              </a:spcAft>
              <a:buSzPts val="275"/>
              <a:buNone/>
            </a:pPr>
            <a:r>
              <a:rPr lang="en-US" sz="2200" b="1" u="sng" dirty="0">
                <a:latin typeface="Aptos" panose="020B0004020202020204" pitchFamily="34" charset="0"/>
              </a:rPr>
              <a:t>&gt;temperature</a:t>
            </a:r>
            <a:r>
              <a:rPr lang="en-US" sz="2000" b="1" u="sng" dirty="0">
                <a:latin typeface="Aptos" panose="020B0004020202020204" pitchFamily="34" charset="0"/>
              </a:rPr>
              <a:t>: </a:t>
            </a:r>
            <a:r>
              <a:rPr lang="en-US" sz="2000" dirty="0">
                <a:latin typeface="Aptos" panose="020B0004020202020204" pitchFamily="34" charset="0"/>
              </a:rPr>
              <a:t>this is the temperature of the soil in Celsius.</a:t>
            </a:r>
          </a:p>
          <a:p>
            <a:pPr marL="0" lvl="0" indent="0" algn="just" rtl="0">
              <a:lnSpc>
                <a:spcPct val="95000"/>
              </a:lnSpc>
              <a:spcBef>
                <a:spcPts val="1200"/>
              </a:spcBef>
              <a:spcAft>
                <a:spcPts val="0"/>
              </a:spcAft>
              <a:buSzPts val="275"/>
              <a:buNone/>
            </a:pPr>
            <a:r>
              <a:rPr lang="en-US" sz="2200" b="1" u="sng" dirty="0">
                <a:latin typeface="Aptos" panose="020B0004020202020204" pitchFamily="34" charset="0"/>
              </a:rPr>
              <a:t>&gt;humidity</a:t>
            </a:r>
            <a:r>
              <a:rPr lang="en-US" sz="1800" b="1" u="sng" dirty="0">
                <a:latin typeface="Aptos" panose="020B0004020202020204" pitchFamily="34" charset="0"/>
              </a:rPr>
              <a:t>:</a:t>
            </a:r>
            <a:r>
              <a:rPr lang="en-US" sz="1800" dirty="0">
                <a:latin typeface="Aptos" panose="020B0004020202020204" pitchFamily="34" charset="0"/>
              </a:rPr>
              <a:t> this is the humidity of the soil in relative humidity.</a:t>
            </a:r>
          </a:p>
          <a:p>
            <a:pPr marL="0" lvl="0" indent="0" algn="just" rtl="0">
              <a:lnSpc>
                <a:spcPct val="95000"/>
              </a:lnSpc>
              <a:spcBef>
                <a:spcPts val="1200"/>
              </a:spcBef>
              <a:spcAft>
                <a:spcPts val="0"/>
              </a:spcAft>
              <a:buSzPts val="275"/>
              <a:buNone/>
            </a:pPr>
            <a:r>
              <a:rPr lang="en-US" sz="2000" b="1" u="sng" dirty="0">
                <a:latin typeface="Aptos" panose="020B0004020202020204" pitchFamily="34" charset="0"/>
              </a:rPr>
              <a:t>&gt;</a:t>
            </a:r>
            <a:r>
              <a:rPr lang="en-US" sz="2000" b="1" u="sng" dirty="0" err="1">
                <a:latin typeface="Aptos" panose="020B0004020202020204" pitchFamily="34" charset="0"/>
              </a:rPr>
              <a:t>ph</a:t>
            </a:r>
            <a:r>
              <a:rPr lang="en-US" sz="1800" b="1" u="sng" dirty="0">
                <a:latin typeface="Aptos" panose="020B0004020202020204" pitchFamily="34" charset="0"/>
              </a:rPr>
              <a:t>:</a:t>
            </a:r>
            <a:r>
              <a:rPr lang="en-US" sz="1800" dirty="0">
                <a:latin typeface="Aptos" panose="020B0004020202020204" pitchFamily="34" charset="0"/>
              </a:rPr>
              <a:t> this is the </a:t>
            </a:r>
            <a:r>
              <a:rPr lang="en-US" sz="1800" dirty="0" err="1">
                <a:latin typeface="Aptos" panose="020B0004020202020204" pitchFamily="34" charset="0"/>
              </a:rPr>
              <a:t>ph</a:t>
            </a:r>
            <a:r>
              <a:rPr lang="en-US" sz="1800" dirty="0">
                <a:latin typeface="Aptos" panose="020B0004020202020204" pitchFamily="34" charset="0"/>
              </a:rPr>
              <a:t> value of the soil when this value is less than the 7 than it shows the acidic nature</a:t>
            </a:r>
          </a:p>
          <a:p>
            <a:pPr marL="0" lvl="0" indent="0" algn="just" rtl="0">
              <a:lnSpc>
                <a:spcPct val="95000"/>
              </a:lnSpc>
              <a:spcBef>
                <a:spcPts val="1200"/>
              </a:spcBef>
              <a:spcAft>
                <a:spcPts val="0"/>
              </a:spcAft>
              <a:buSzPts val="275"/>
              <a:buNone/>
            </a:pPr>
            <a:r>
              <a:rPr lang="en-US" sz="1800" dirty="0">
                <a:latin typeface="Aptos" panose="020B0004020202020204" pitchFamily="34" charset="0"/>
              </a:rPr>
              <a:t>When it is more than the 7 than it shows the basic nature of the soil when it is 7 than it shows the neutral nature of the soil.</a:t>
            </a:r>
          </a:p>
          <a:p>
            <a:pPr marL="0" lvl="0" indent="0" algn="just" rtl="0">
              <a:lnSpc>
                <a:spcPct val="95000"/>
              </a:lnSpc>
              <a:spcBef>
                <a:spcPts val="1200"/>
              </a:spcBef>
              <a:spcAft>
                <a:spcPts val="0"/>
              </a:spcAft>
              <a:buSzPts val="275"/>
              <a:buNone/>
            </a:pPr>
            <a:r>
              <a:rPr lang="en-US" sz="2200" b="1" u="sng" dirty="0">
                <a:latin typeface="Aptos" panose="020B0004020202020204" pitchFamily="34" charset="0"/>
              </a:rPr>
              <a:t>&gt;rainfall</a:t>
            </a:r>
            <a:r>
              <a:rPr lang="en-US" sz="1800" b="1" u="sng" dirty="0">
                <a:latin typeface="Aptos" panose="020B0004020202020204" pitchFamily="34" charset="0"/>
              </a:rPr>
              <a:t>: t</a:t>
            </a:r>
            <a:r>
              <a:rPr lang="en-US" sz="1800" dirty="0">
                <a:latin typeface="Aptos" panose="020B0004020202020204" pitchFamily="34" charset="0"/>
              </a:rPr>
              <a:t>his is the input of rainfall , this input is in form of  number that shows rain condition at that particular place.</a:t>
            </a:r>
          </a:p>
          <a:p>
            <a:pPr marL="0" lvl="0" indent="0" algn="just" rtl="0">
              <a:lnSpc>
                <a:spcPct val="95000"/>
              </a:lnSpc>
              <a:spcBef>
                <a:spcPts val="1200"/>
              </a:spcBef>
              <a:spcAft>
                <a:spcPts val="1200"/>
              </a:spcAft>
              <a:buSzPts val="275"/>
              <a:buNone/>
            </a:pPr>
            <a:r>
              <a:rPr lang="en-US" sz="2200" b="1" u="sng" dirty="0">
                <a:latin typeface="Aptos" panose="020B0004020202020204" pitchFamily="34" charset="0"/>
              </a:rPr>
              <a:t>&gt;label</a:t>
            </a:r>
            <a:r>
              <a:rPr lang="en-US" sz="1800" b="1" u="sng" dirty="0">
                <a:latin typeface="Aptos" panose="020B0004020202020204" pitchFamily="34" charset="0"/>
              </a:rPr>
              <a:t>:</a:t>
            </a:r>
            <a:r>
              <a:rPr lang="en-US" sz="1800" dirty="0">
                <a:latin typeface="Aptos" panose="020B0004020202020204" pitchFamily="34" charset="0"/>
              </a:rPr>
              <a:t> this </a:t>
            </a:r>
            <a:r>
              <a:rPr lang="en-US" sz="1800" dirty="0" err="1">
                <a:latin typeface="Aptos" panose="020B0004020202020204" pitchFamily="34" charset="0"/>
              </a:rPr>
              <a:t>icolumn</a:t>
            </a:r>
            <a:r>
              <a:rPr lang="en-US" sz="1800" dirty="0">
                <a:latin typeface="Aptos" panose="020B0004020202020204" pitchFamily="34" charset="0"/>
              </a:rPr>
              <a:t> shows the crop after calculating the inputs value.</a:t>
            </a:r>
          </a:p>
          <a:p>
            <a:endParaRPr lang="en-US" dirty="0"/>
          </a:p>
        </p:txBody>
      </p:sp>
      <p:pic>
        <p:nvPicPr>
          <p:cNvPr id="6" name="Picture 5">
            <a:extLst>
              <a:ext uri="{FF2B5EF4-FFF2-40B4-BE49-F238E27FC236}">
                <a16:creationId xmlns:a16="http://schemas.microsoft.com/office/drawing/2014/main" id="{38A9EFA5-E72A-216C-2831-6E59E2B7E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28" y="1118699"/>
            <a:ext cx="5203371" cy="2310301"/>
          </a:xfrm>
          <a:prstGeom prst="rect">
            <a:avLst/>
          </a:prstGeom>
        </p:spPr>
      </p:pic>
    </p:spTree>
    <p:extLst>
      <p:ext uri="{BB962C8B-B14F-4D97-AF65-F5344CB8AC3E}">
        <p14:creationId xmlns:p14="http://schemas.microsoft.com/office/powerpoint/2010/main" val="14330378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A862-7878-3831-8F2A-A48F993E06BA}"/>
              </a:ext>
            </a:extLst>
          </p:cNvPr>
          <p:cNvSpPr>
            <a:spLocks noGrp="1"/>
          </p:cNvSpPr>
          <p:nvPr>
            <p:ph type="title" idx="4294967295"/>
          </p:nvPr>
        </p:nvSpPr>
        <p:spPr>
          <a:xfrm>
            <a:off x="0" y="452438"/>
            <a:ext cx="9404350" cy="847725"/>
          </a:xfrm>
        </p:spPr>
        <p:txBody>
          <a:bodyPr>
            <a:normAutofit fontScale="90000"/>
          </a:bodyPr>
          <a:lstStyle/>
          <a:p>
            <a:r>
              <a:rPr lang="en-IN" sz="2800" b="1" dirty="0">
                <a:latin typeface="Aptos" panose="020B0004020202020204" pitchFamily="34" charset="0"/>
              </a:rPr>
              <a:t>   </a:t>
            </a:r>
            <a:r>
              <a:rPr lang="en-IN" sz="3600" b="1" dirty="0">
                <a:latin typeface="Aptos" panose="020B0004020202020204" pitchFamily="34" charset="0"/>
              </a:rPr>
              <a:t>About the project</a:t>
            </a:r>
            <a:br>
              <a:rPr lang="en-IN" dirty="0"/>
            </a:br>
            <a:endParaRPr lang="en-IN" dirty="0"/>
          </a:p>
        </p:txBody>
      </p:sp>
      <p:sp>
        <p:nvSpPr>
          <p:cNvPr id="3" name="Content Placeholder 2">
            <a:extLst>
              <a:ext uri="{FF2B5EF4-FFF2-40B4-BE49-F238E27FC236}">
                <a16:creationId xmlns:a16="http://schemas.microsoft.com/office/drawing/2014/main" id="{70D92FF9-EAC6-4525-5203-A62221D21AB4}"/>
              </a:ext>
            </a:extLst>
          </p:cNvPr>
          <p:cNvSpPr>
            <a:spLocks noGrp="1"/>
          </p:cNvSpPr>
          <p:nvPr>
            <p:ph idx="4294967295"/>
          </p:nvPr>
        </p:nvSpPr>
        <p:spPr>
          <a:xfrm>
            <a:off x="162046" y="1117600"/>
            <a:ext cx="9040692" cy="5130800"/>
          </a:xfrm>
        </p:spPr>
        <p:txBody>
          <a:bodyPr>
            <a:normAutofit/>
          </a:bodyPr>
          <a:lstStyle/>
          <a:p>
            <a:pPr marL="0" indent="0">
              <a:buNone/>
            </a:pPr>
            <a:r>
              <a:rPr lang="en-US" sz="1800" dirty="0">
                <a:latin typeface="Aptos" panose="020B0004020202020204" pitchFamily="34" charset="0"/>
              </a:rPr>
              <a:t>Here , Project on a glitch.com website </a:t>
            </a:r>
          </a:p>
          <a:p>
            <a:pPr marL="0" indent="0">
              <a:buNone/>
            </a:pPr>
            <a:r>
              <a:rPr lang="en-US" sz="1800" dirty="0">
                <a:latin typeface="Aptos" panose="020B0004020202020204" pitchFamily="34" charset="0"/>
              </a:rPr>
              <a:t>In this website , Create some file for operations</a:t>
            </a:r>
          </a:p>
          <a:p>
            <a:pPr marL="0" lvl="0" indent="0" algn="l" rtl="0">
              <a:spcBef>
                <a:spcPts val="1200"/>
              </a:spcBef>
              <a:spcAft>
                <a:spcPts val="0"/>
              </a:spcAft>
              <a:buNone/>
            </a:pPr>
            <a:r>
              <a:rPr lang="en-US" sz="1800" b="1" u="sng" dirty="0">
                <a:latin typeface="Aptos" panose="020B0004020202020204" pitchFamily="34" charset="0"/>
              </a:rPr>
              <a:t>Templates:</a:t>
            </a:r>
            <a:r>
              <a:rPr lang="en-US" sz="1800" b="1" dirty="0">
                <a:latin typeface="Aptos" panose="020B0004020202020204" pitchFamily="34" charset="0"/>
              </a:rPr>
              <a:t> </a:t>
            </a:r>
            <a:r>
              <a:rPr lang="en-US" sz="1800" dirty="0">
                <a:latin typeface="Aptos" panose="020B0004020202020204" pitchFamily="34" charset="0"/>
              </a:rPr>
              <a:t>The templates folder contains the  html file </a:t>
            </a:r>
          </a:p>
          <a:p>
            <a:pPr marL="0" lvl="0" indent="0" algn="l" rtl="0">
              <a:spcBef>
                <a:spcPts val="1200"/>
              </a:spcBef>
              <a:spcAft>
                <a:spcPts val="0"/>
              </a:spcAft>
              <a:buNone/>
            </a:pPr>
            <a:r>
              <a:rPr lang="en-US" sz="1800" dirty="0">
                <a:latin typeface="Aptos" panose="020B0004020202020204" pitchFamily="34" charset="0"/>
              </a:rPr>
              <a:t> form.html</a:t>
            </a:r>
          </a:p>
          <a:p>
            <a:pPr marL="0" lvl="0" indent="0" algn="l" rtl="0">
              <a:spcBef>
                <a:spcPts val="1200"/>
              </a:spcBef>
              <a:spcAft>
                <a:spcPts val="0"/>
              </a:spcAft>
              <a:buNone/>
            </a:pPr>
            <a:r>
              <a:rPr lang="en-US" sz="1800" dirty="0">
                <a:latin typeface="Aptos" panose="020B0004020202020204" pitchFamily="34" charset="0"/>
              </a:rPr>
              <a:t>This file help  to make a frontend look of project</a:t>
            </a:r>
          </a:p>
          <a:p>
            <a:pPr marL="0" lvl="0" indent="0" algn="l" rtl="0">
              <a:spcBef>
                <a:spcPts val="1200"/>
              </a:spcBef>
              <a:spcAft>
                <a:spcPts val="0"/>
              </a:spcAft>
              <a:buNone/>
            </a:pPr>
            <a:endParaRPr lang="en-US" sz="1800" dirty="0">
              <a:latin typeface="Aptos" panose="020B0004020202020204" pitchFamily="34" charset="0"/>
            </a:endParaRPr>
          </a:p>
          <a:p>
            <a:pPr marL="0" lvl="0" indent="0" algn="l" rtl="0">
              <a:spcBef>
                <a:spcPts val="1200"/>
              </a:spcBef>
              <a:spcAft>
                <a:spcPts val="0"/>
              </a:spcAft>
              <a:buNone/>
            </a:pPr>
            <a:r>
              <a:rPr lang="en-US" sz="1800" b="1" u="sng" dirty="0">
                <a:latin typeface="Aptos" panose="020B0004020202020204" pitchFamily="34" charset="0"/>
              </a:rPr>
              <a:t>&gt;Crop_recommendation.csv: </a:t>
            </a:r>
            <a:r>
              <a:rPr lang="en-US" sz="1800" dirty="0">
                <a:latin typeface="Aptos" panose="020B0004020202020204" pitchFamily="34" charset="0"/>
              </a:rPr>
              <a:t>This file contains the overall data of  project in the form of rows and columns.</a:t>
            </a:r>
          </a:p>
          <a:p>
            <a:pPr marL="0" lvl="0" indent="0" algn="l" rtl="0">
              <a:spcBef>
                <a:spcPts val="1200"/>
              </a:spcBef>
              <a:spcAft>
                <a:spcPts val="0"/>
              </a:spcAft>
              <a:buNone/>
            </a:pPr>
            <a:r>
              <a:rPr lang="en-US" sz="1800" b="1" u="sng" dirty="0">
                <a:latin typeface="Aptos" panose="020B0004020202020204" pitchFamily="34" charset="0"/>
              </a:rPr>
              <a:t>&gt;Requirements.txt:</a:t>
            </a:r>
            <a:r>
              <a:rPr lang="en-US" sz="1800" b="1" dirty="0">
                <a:latin typeface="Aptos" panose="020B0004020202020204" pitchFamily="34" charset="0"/>
              </a:rPr>
              <a:t> </a:t>
            </a:r>
            <a:r>
              <a:rPr lang="en-US" sz="1800" dirty="0">
                <a:latin typeface="Aptos" panose="020B0004020202020204" pitchFamily="34" charset="0"/>
              </a:rPr>
              <a:t>This file contains the requirements of project that can fulfill all project needs.</a:t>
            </a:r>
          </a:p>
          <a:p>
            <a:pPr marL="0" lvl="0" indent="0" algn="l" rtl="0">
              <a:spcBef>
                <a:spcPts val="1200"/>
              </a:spcBef>
              <a:spcAft>
                <a:spcPts val="0"/>
              </a:spcAft>
              <a:buNone/>
            </a:pPr>
            <a:r>
              <a:rPr lang="en-US" sz="1800" b="1" u="sng" dirty="0">
                <a:latin typeface="Aptos" panose="020B0004020202020204" pitchFamily="34" charset="0"/>
              </a:rPr>
              <a:t>&gt;app.py: </a:t>
            </a:r>
            <a:r>
              <a:rPr lang="en-US" sz="1800" dirty="0">
                <a:latin typeface="Aptos" panose="020B0004020202020204" pitchFamily="34" charset="0"/>
              </a:rPr>
              <a:t>This file contains the flask coding of project. Here in this file all backend code of project is present.</a:t>
            </a:r>
          </a:p>
          <a:p>
            <a:pPr marL="0" indent="0">
              <a:buNone/>
            </a:pPr>
            <a:endParaRPr lang="en-IN" dirty="0"/>
          </a:p>
        </p:txBody>
      </p:sp>
      <p:pic>
        <p:nvPicPr>
          <p:cNvPr id="5" name="Picture 4">
            <a:extLst>
              <a:ext uri="{FF2B5EF4-FFF2-40B4-BE49-F238E27FC236}">
                <a16:creationId xmlns:a16="http://schemas.microsoft.com/office/drawing/2014/main" id="{AACAA072-5254-A33C-C494-9682F8824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454" y="609601"/>
            <a:ext cx="2486372" cy="1355724"/>
          </a:xfrm>
          <a:prstGeom prst="rect">
            <a:avLst/>
          </a:prstGeom>
        </p:spPr>
      </p:pic>
      <p:pic>
        <p:nvPicPr>
          <p:cNvPr id="7" name="Picture 6">
            <a:extLst>
              <a:ext uri="{FF2B5EF4-FFF2-40B4-BE49-F238E27FC236}">
                <a16:creationId xmlns:a16="http://schemas.microsoft.com/office/drawing/2014/main" id="{5B34830B-6538-E0FB-9115-30B279919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3454" y="1965325"/>
            <a:ext cx="2486372" cy="762106"/>
          </a:xfrm>
          <a:prstGeom prst="rect">
            <a:avLst/>
          </a:prstGeom>
        </p:spPr>
      </p:pic>
    </p:spTree>
    <p:extLst>
      <p:ext uri="{BB962C8B-B14F-4D97-AF65-F5344CB8AC3E}">
        <p14:creationId xmlns:p14="http://schemas.microsoft.com/office/powerpoint/2010/main" val="2306803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EDDA7B-B21A-6A17-1CC6-FBB602D54EEA}"/>
              </a:ext>
            </a:extLst>
          </p:cNvPr>
          <p:cNvSpPr>
            <a:spLocks noGrp="1"/>
          </p:cNvSpPr>
          <p:nvPr>
            <p:ph type="title"/>
          </p:nvPr>
        </p:nvSpPr>
        <p:spPr>
          <a:xfrm>
            <a:off x="867747" y="689235"/>
            <a:ext cx="4273420" cy="2286000"/>
          </a:xfrm>
        </p:spPr>
        <p:txBody>
          <a:bodyPr>
            <a:normAutofit/>
          </a:bodyPr>
          <a:lstStyle/>
          <a:p>
            <a:r>
              <a:rPr lang="en-IN" sz="4800" b="1" dirty="0"/>
              <a:t>Training</a:t>
            </a:r>
            <a:br>
              <a:rPr lang="en-IN" sz="4800" b="1" dirty="0"/>
            </a:br>
            <a:r>
              <a:rPr lang="en-IN" sz="4800" b="1" dirty="0"/>
              <a:t>Flowchart</a:t>
            </a:r>
            <a:br>
              <a:rPr lang="en-IN" sz="4400" dirty="0"/>
            </a:br>
            <a:br>
              <a:rPr lang="en-IN" dirty="0"/>
            </a:br>
            <a:endParaRPr lang="en-IN" dirty="0"/>
          </a:p>
        </p:txBody>
      </p:sp>
      <p:pic>
        <p:nvPicPr>
          <p:cNvPr id="7" name="Content Placeholder 6">
            <a:extLst>
              <a:ext uri="{FF2B5EF4-FFF2-40B4-BE49-F238E27FC236}">
                <a16:creationId xmlns:a16="http://schemas.microsoft.com/office/drawing/2014/main" id="{9094918F-C1CE-ADE0-48FA-ED4DABFA49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689235"/>
            <a:ext cx="3650414" cy="5257800"/>
          </a:xfrm>
        </p:spPr>
      </p:pic>
    </p:spTree>
    <p:extLst>
      <p:ext uri="{BB962C8B-B14F-4D97-AF65-F5344CB8AC3E}">
        <p14:creationId xmlns:p14="http://schemas.microsoft.com/office/powerpoint/2010/main" val="306352862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F99C-81B6-B2B9-D84F-84CF0DE858D2}"/>
              </a:ext>
            </a:extLst>
          </p:cNvPr>
          <p:cNvSpPr>
            <a:spLocks noGrp="1"/>
          </p:cNvSpPr>
          <p:nvPr>
            <p:ph type="title" idx="4294967295"/>
          </p:nvPr>
        </p:nvSpPr>
        <p:spPr>
          <a:xfrm>
            <a:off x="0" y="0"/>
            <a:ext cx="11436350" cy="1449388"/>
          </a:xfrm>
        </p:spPr>
        <p:txBody>
          <a:bodyPr/>
          <a:lstStyle/>
          <a:p>
            <a:r>
              <a:rPr lang="en-IN" sz="3200" b="1" dirty="0">
                <a:latin typeface="Aptos" panose="020B0004020202020204" pitchFamily="34" charset="0"/>
              </a:rPr>
              <a:t>Algorithm Used:</a:t>
            </a:r>
            <a:br>
              <a:rPr lang="en-IN" dirty="0"/>
            </a:br>
            <a:endParaRPr lang="en-IN" dirty="0"/>
          </a:p>
        </p:txBody>
      </p:sp>
      <p:sp>
        <p:nvSpPr>
          <p:cNvPr id="3" name="Content Placeholder 2">
            <a:extLst>
              <a:ext uri="{FF2B5EF4-FFF2-40B4-BE49-F238E27FC236}">
                <a16:creationId xmlns:a16="http://schemas.microsoft.com/office/drawing/2014/main" id="{558F9C39-6EED-F22B-F69E-7660346F8440}"/>
              </a:ext>
            </a:extLst>
          </p:cNvPr>
          <p:cNvSpPr>
            <a:spLocks noGrp="1"/>
          </p:cNvSpPr>
          <p:nvPr>
            <p:ph idx="4294967295"/>
          </p:nvPr>
        </p:nvSpPr>
        <p:spPr>
          <a:xfrm>
            <a:off x="233679" y="1022350"/>
            <a:ext cx="10113646" cy="5292725"/>
          </a:xfrm>
        </p:spPr>
        <p:txBody>
          <a:bodyPr>
            <a:normAutofit/>
          </a:bodyPr>
          <a:lstStyle/>
          <a:p>
            <a:pPr marL="0" indent="0">
              <a:buNone/>
            </a:pPr>
            <a:r>
              <a:rPr lang="en-US" sz="1800" dirty="0">
                <a:latin typeface="Aptos" panose="020B0004020202020204" pitchFamily="34" charset="0"/>
              </a:rPr>
              <a:t>Machine learning algorithms and statistical models are often employed to analyze these datasets and extract patterns and relationships that can be used to make predictions. For this crop prediction project, we utilized the Random Forest classifier algorithm. </a:t>
            </a:r>
          </a:p>
          <a:p>
            <a:pPr marL="0" indent="0">
              <a:buNone/>
            </a:pPr>
            <a:endParaRPr lang="en-US" sz="1800" dirty="0">
              <a:latin typeface="Aptos" panose="020B0004020202020204" pitchFamily="34" charset="0"/>
            </a:endParaRPr>
          </a:p>
          <a:p>
            <a:pPr marL="0" indent="0">
              <a:buNone/>
            </a:pPr>
            <a:r>
              <a:rPr lang="en-US" sz="1800" b="0" i="0" dirty="0">
                <a:solidFill>
                  <a:srgbClr val="273239"/>
                </a:solidFill>
                <a:effectLst/>
                <a:latin typeface="Aptos" panose="020B0004020202020204" pitchFamily="34" charset="0"/>
              </a:rPr>
              <a:t>Random Forest algorithm is a powerful tree learning technique in machine learning. It works by creating a number of decision tree during the training phase. Each tree is constructed using a random subset of the data set to measure a random subset of features in each partition. This randomness introduces variability among individual trees, reducing the risk of overfitting and improving overall prediction performance.</a:t>
            </a:r>
            <a:endParaRPr lang="en-IN" sz="1800" dirty="0">
              <a:latin typeface="Aptos" panose="020B0004020202020204" pitchFamily="34" charset="0"/>
            </a:endParaRPr>
          </a:p>
        </p:txBody>
      </p:sp>
      <p:pic>
        <p:nvPicPr>
          <p:cNvPr id="7" name="Picture 6">
            <a:extLst>
              <a:ext uri="{FF2B5EF4-FFF2-40B4-BE49-F238E27FC236}">
                <a16:creationId xmlns:a16="http://schemas.microsoft.com/office/drawing/2014/main" id="{BBE30ED2-C3AC-9B0B-0DB5-CBEE5EA30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77" y="3978016"/>
            <a:ext cx="5982535" cy="1857634"/>
          </a:xfrm>
          <a:prstGeom prst="rect">
            <a:avLst/>
          </a:prstGeom>
        </p:spPr>
      </p:pic>
    </p:spTree>
    <p:extLst>
      <p:ext uri="{BB962C8B-B14F-4D97-AF65-F5344CB8AC3E}">
        <p14:creationId xmlns:p14="http://schemas.microsoft.com/office/powerpoint/2010/main" val="12172276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53A0-6DA2-2213-8E94-F49F55B594BD}"/>
              </a:ext>
            </a:extLst>
          </p:cNvPr>
          <p:cNvSpPr>
            <a:spLocks noGrp="1"/>
          </p:cNvSpPr>
          <p:nvPr>
            <p:ph type="title" idx="4294967295"/>
          </p:nvPr>
        </p:nvSpPr>
        <p:spPr>
          <a:xfrm>
            <a:off x="233363" y="287338"/>
            <a:ext cx="11958637" cy="698500"/>
          </a:xfrm>
        </p:spPr>
        <p:txBody>
          <a:bodyPr/>
          <a:lstStyle/>
          <a:p>
            <a:r>
              <a:rPr lang="en-IN" sz="2800" b="1" dirty="0">
                <a:latin typeface="Aptos" panose="020B0004020202020204" pitchFamily="34" charset="0"/>
              </a:rPr>
              <a:t>Results and Prediction</a:t>
            </a:r>
          </a:p>
        </p:txBody>
      </p:sp>
      <p:sp>
        <p:nvSpPr>
          <p:cNvPr id="3" name="Content Placeholder 2">
            <a:extLst>
              <a:ext uri="{FF2B5EF4-FFF2-40B4-BE49-F238E27FC236}">
                <a16:creationId xmlns:a16="http://schemas.microsoft.com/office/drawing/2014/main" id="{474F63BC-7160-A25E-96A0-DB67031796C3}"/>
              </a:ext>
            </a:extLst>
          </p:cNvPr>
          <p:cNvSpPr>
            <a:spLocks noGrp="1"/>
          </p:cNvSpPr>
          <p:nvPr>
            <p:ph idx="4294967295"/>
          </p:nvPr>
        </p:nvSpPr>
        <p:spPr>
          <a:xfrm>
            <a:off x="0" y="1279525"/>
            <a:ext cx="9304338" cy="4968875"/>
          </a:xfrm>
        </p:spPr>
        <p:txBody>
          <a:bodyPr>
            <a:normAutofit/>
          </a:bodyPr>
          <a:lstStyle/>
          <a:p>
            <a:r>
              <a:rPr lang="en-US" dirty="0">
                <a:latin typeface="Aptos" panose="020B0004020202020204" pitchFamily="34" charset="0"/>
              </a:rPr>
              <a:t>The machine learning model was trained on the provided dataset to predict the optimal crop based on soil and environmental conditions. The results indicated that the model could accurately recommend crops, helping farmers make informed decisions. This approach not only enhances productivity but also promotes sustainable farming practices by ensuring appropriate crop rotation and nutrient management.</a:t>
            </a:r>
          </a:p>
          <a:p>
            <a:endParaRPr lang="en-US" dirty="0">
              <a:latin typeface="Aptos" panose="020B0004020202020204" pitchFamily="34" charset="0"/>
            </a:endParaRPr>
          </a:p>
          <a:p>
            <a:r>
              <a:rPr lang="en-US" dirty="0">
                <a:latin typeface="Aptos" panose="020B0004020202020204" pitchFamily="34" charset="0"/>
              </a:rPr>
              <a:t>Here,  shows real life model where we give some inputs and submit it and obtain result like ‘banana’,”rice’,’cotton’,’jute’,</a:t>
            </a:r>
            <a:r>
              <a:rPr lang="en-US" dirty="0" err="1">
                <a:latin typeface="Aptos" panose="020B0004020202020204" pitchFamily="34" charset="0"/>
              </a:rPr>
              <a:t>etc</a:t>
            </a:r>
            <a:r>
              <a:rPr lang="en-US" dirty="0">
                <a:latin typeface="Aptos" panose="020B0004020202020204" pitchFamily="34" charset="0"/>
              </a:rPr>
              <a:t> . </a:t>
            </a:r>
          </a:p>
          <a:p>
            <a:pPr marL="0" indent="0">
              <a:buNone/>
            </a:pPr>
            <a:endParaRPr lang="en-US" dirty="0">
              <a:latin typeface="Aptos" panose="020B0004020202020204" pitchFamily="34" charset="0"/>
            </a:endParaRPr>
          </a:p>
          <a:p>
            <a:r>
              <a:rPr lang="en-IN" dirty="0">
                <a:latin typeface="Aptos" panose="020B0004020202020204" pitchFamily="34" charset="0"/>
              </a:rPr>
              <a:t>Link for model: </a:t>
            </a:r>
            <a:r>
              <a:rPr lang="en-IN" dirty="0">
                <a:latin typeface="Aptos" panose="020B0004020202020204" pitchFamily="34" charset="0"/>
                <a:hlinkClick r:id="rId2"/>
              </a:rPr>
              <a:t>https://crop-prediction.glitch.me</a:t>
            </a:r>
            <a:endParaRPr lang="en-IN" dirty="0">
              <a:latin typeface="Aptos" panose="020B0004020202020204" pitchFamily="34" charset="0"/>
            </a:endParaRPr>
          </a:p>
          <a:p>
            <a:endParaRPr lang="en-IN" dirty="0">
              <a:latin typeface="Aptos" panose="020B0004020202020204" pitchFamily="34" charset="0"/>
            </a:endParaRPr>
          </a:p>
          <a:p>
            <a:endParaRPr lang="en-IN" dirty="0">
              <a:latin typeface="Aptos" panose="020B0004020202020204" pitchFamily="34" charset="0"/>
            </a:endParaRPr>
          </a:p>
        </p:txBody>
      </p:sp>
    </p:spTree>
    <p:extLst>
      <p:ext uri="{BB962C8B-B14F-4D97-AF65-F5344CB8AC3E}">
        <p14:creationId xmlns:p14="http://schemas.microsoft.com/office/powerpoint/2010/main" val="108153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9B3E-C131-DB8A-09FC-23E544C13E1B}"/>
              </a:ext>
            </a:extLst>
          </p:cNvPr>
          <p:cNvSpPr>
            <a:spLocks noGrp="1"/>
          </p:cNvSpPr>
          <p:nvPr>
            <p:ph type="title" idx="4294967295"/>
          </p:nvPr>
        </p:nvSpPr>
        <p:spPr>
          <a:xfrm>
            <a:off x="0" y="187743"/>
            <a:ext cx="9404350" cy="796925"/>
          </a:xfrm>
        </p:spPr>
        <p:txBody>
          <a:bodyPr/>
          <a:lstStyle/>
          <a:p>
            <a:r>
              <a:rPr lang="en-IN" sz="2400" b="1" dirty="0">
                <a:latin typeface="Aptos" panose="020B0004020202020204" pitchFamily="34" charset="0"/>
              </a:rPr>
              <a:t>       Result:</a:t>
            </a:r>
          </a:p>
        </p:txBody>
      </p:sp>
      <p:pic>
        <p:nvPicPr>
          <p:cNvPr id="5" name="Picture 4">
            <a:extLst>
              <a:ext uri="{FF2B5EF4-FFF2-40B4-BE49-F238E27FC236}">
                <a16:creationId xmlns:a16="http://schemas.microsoft.com/office/drawing/2014/main" id="{B8B91571-EC74-2C11-BB18-DF3CE59C2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579" y="447869"/>
            <a:ext cx="8257591" cy="5701004"/>
          </a:xfrm>
          <a:prstGeom prst="rect">
            <a:avLst/>
          </a:prstGeom>
        </p:spPr>
      </p:pic>
    </p:spTree>
    <p:extLst>
      <p:ext uri="{BB962C8B-B14F-4D97-AF65-F5344CB8AC3E}">
        <p14:creationId xmlns:p14="http://schemas.microsoft.com/office/powerpoint/2010/main" val="17870721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Facet</Template>
  <TotalTime>911</TotalTime>
  <Words>945</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Calibri Light</vt:lpstr>
      <vt:lpstr>Retrospect</vt:lpstr>
      <vt:lpstr>                CROP PREDICTION                               USING MACHINE LEARNING </vt:lpstr>
      <vt:lpstr>   INTRODUCTION </vt:lpstr>
      <vt:lpstr>                                                                                                                                                                                                </vt:lpstr>
      <vt:lpstr>Dataset </vt:lpstr>
      <vt:lpstr>   About the project </vt:lpstr>
      <vt:lpstr>Training Flowchart  </vt:lpstr>
      <vt:lpstr>Algorithm Used: </vt:lpstr>
      <vt:lpstr>Results and Prediction</vt:lpstr>
      <vt:lpstr>       Result:</vt:lpstr>
      <vt:lpstr>Future scope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Sukhpreet Singh</dc:creator>
  <cp:lastModifiedBy>sukh preet</cp:lastModifiedBy>
  <cp:revision>6</cp:revision>
  <dcterms:created xsi:type="dcterms:W3CDTF">2024-07-08T14:06:08Z</dcterms:created>
  <dcterms:modified xsi:type="dcterms:W3CDTF">2025-08-31T12:55:08Z</dcterms:modified>
</cp:coreProperties>
</file>